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7772400" cy="10058400"/>
  <p:embeddedFontLst>
    <p:embeddedFont>
      <p:font typeface="Red Hat Text Medium"/>
      <p:regular r:id="rId13"/>
      <p:bold r:id="rId14"/>
      <p:italic r:id="rId15"/>
      <p:boldItalic r:id="rId16"/>
    </p:embeddedFont>
    <p:embeddedFont>
      <p:font typeface="M PLUS 1p"/>
      <p:regular r:id="rId17"/>
      <p:bold r:id="rId18"/>
    </p:embeddedFont>
    <p:embeddedFont>
      <p:font typeface="Red Hat Display Medium"/>
      <p:regular r:id="rId19"/>
      <p:bold r:id="rId20"/>
      <p:italic r:id="rId21"/>
      <p:boldItalic r:id="rId22"/>
    </p:embeddedFont>
    <p:embeddedFont>
      <p:font typeface="Overpass SemiBold"/>
      <p:regular r:id="rId23"/>
      <p:bold r:id="rId24"/>
      <p:italic r:id="rId25"/>
      <p:boldItalic r:id="rId26"/>
    </p:embeddedFont>
    <p:embeddedFont>
      <p:font typeface="Red Hat Tex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edHatDisplayMedium-bold.fntdata"/><Relationship Id="rId22" Type="http://schemas.openxmlformats.org/officeDocument/2006/relationships/font" Target="fonts/RedHatDisplayMedium-boldItalic.fntdata"/><Relationship Id="rId21" Type="http://schemas.openxmlformats.org/officeDocument/2006/relationships/font" Target="fonts/RedHatDisplayMedium-italic.fntdata"/><Relationship Id="rId24" Type="http://schemas.openxmlformats.org/officeDocument/2006/relationships/font" Target="fonts/OverpassSemiBold-bold.fntdata"/><Relationship Id="rId23" Type="http://schemas.openxmlformats.org/officeDocument/2006/relationships/font" Target="fonts/Overpass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verpassSemiBold-boldItalic.fntdata"/><Relationship Id="rId25" Type="http://schemas.openxmlformats.org/officeDocument/2006/relationships/font" Target="fonts/OverpassSemiBold-italic.fntdata"/><Relationship Id="rId28" Type="http://schemas.openxmlformats.org/officeDocument/2006/relationships/font" Target="fonts/RedHatText-bold.fntdata"/><Relationship Id="rId27" Type="http://schemas.openxmlformats.org/officeDocument/2006/relationships/font" Target="fonts/RedHatTex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Tex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edHatTex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edHatTextMedium-regular.fntdata"/><Relationship Id="rId12" Type="http://schemas.openxmlformats.org/officeDocument/2006/relationships/slide" Target="slides/slide7.xml"/><Relationship Id="rId15" Type="http://schemas.openxmlformats.org/officeDocument/2006/relationships/font" Target="fonts/RedHatTextMedium-italic.fntdata"/><Relationship Id="rId14" Type="http://schemas.openxmlformats.org/officeDocument/2006/relationships/font" Target="fonts/RedHatTextMedium-bold.fntdata"/><Relationship Id="rId17" Type="http://schemas.openxmlformats.org/officeDocument/2006/relationships/font" Target="fonts/MPLUS1p-regular.fntdata"/><Relationship Id="rId16" Type="http://schemas.openxmlformats.org/officeDocument/2006/relationships/font" Target="fonts/RedHatTextMedium-boldItalic.fntdata"/><Relationship Id="rId19" Type="http://schemas.openxmlformats.org/officeDocument/2006/relationships/font" Target="fonts/RedHatDisplayMedium-regular.fntdata"/><Relationship Id="rId18" Type="http://schemas.openxmlformats.org/officeDocument/2006/relationships/font" Target="fonts/MPLUS1p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373438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398963" y="0"/>
            <a:ext cx="3373437" cy="50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0" y="763588"/>
            <a:ext cx="0" cy="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77875" y="4776788"/>
            <a:ext cx="621665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163"/>
            <a:ext cx="3373438" cy="5032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8963" y="9555163"/>
            <a:ext cx="3373437" cy="5032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&lt;number&gt;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76e0d6ffc_0_1517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76e0d6ffc_0_1517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23cc5abb_0_0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b23cc5abb_0_0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2b6a76fc5_0_0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2b6a76fc5_0_0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b6a76fc5_0_765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b6a76fc5_0_765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1ec5f11cb_1_196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21ec5f11cb_1_196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1ec5f11cb_1_207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21ec5f11cb_1_207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600" lIns="102600" spcFirstLastPara="1" rIns="102600" wrap="square" tIns="102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76e0d6ffc_0_1528:notes"/>
          <p:cNvSpPr/>
          <p:nvPr>
            <p:ph idx="2" type="sldImg"/>
          </p:nvPr>
        </p:nvSpPr>
        <p:spPr>
          <a:xfrm>
            <a:off x="432140" y="754380"/>
            <a:ext cx="69087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76e0d6ffc_0_1528:notes"/>
          <p:cNvSpPr txBox="1"/>
          <p:nvPr>
            <p:ph idx="1" type="body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>
  <p:cSld name="Title re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562906" y="1971675"/>
            <a:ext cx="7276294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None/>
              <a:defRPr sz="345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 rot="10800000">
            <a:off x="335825" y="4801050"/>
            <a:ext cx="0" cy="34245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1481" y="4857750"/>
            <a:ext cx="274343" cy="1194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17300" y="3409950"/>
            <a:ext cx="3640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b="1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609599" y="822546"/>
            <a:ext cx="6603281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−"/>
              <a:defRPr>
                <a:latin typeface="M PLUS 1p"/>
                <a:ea typeface="M PLUS 1p"/>
                <a:cs typeface="M PLUS 1p"/>
                <a:sym typeface="M PLUS 1p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•"/>
              <a:defRPr>
                <a:latin typeface="M PLUS 1p"/>
                <a:ea typeface="M PLUS 1p"/>
                <a:cs typeface="M PLUS 1p"/>
                <a:sym typeface="M PLUS 1p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−"/>
              <a:defRPr>
                <a:latin typeface="M PLUS 1p"/>
                <a:ea typeface="M PLUS 1p"/>
                <a:cs typeface="M PLUS 1p"/>
                <a:sym typeface="M PLUS 1p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•"/>
              <a:defRPr>
                <a:latin typeface="M PLUS 1p"/>
                <a:ea typeface="M PLUS 1p"/>
                <a:cs typeface="M PLUS 1p"/>
                <a:sym typeface="M PLUS 1p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4" name="Google Shape;104;p11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1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5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0" name="Google Shape;110;p1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16" name="Google Shape;116;p12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2400"/>
              <a:buChar char="•"/>
              <a:defRPr/>
            </a:lvl1pPr>
            <a:lvl2pPr indent="-3556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2000"/>
              <a:buChar char="−"/>
              <a:defRPr/>
            </a:lvl2pPr>
            <a:lvl3pPr indent="-3429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302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600"/>
              <a:buChar char="−"/>
              <a:defRPr/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2286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27" name="Google Shape;127;p13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135" name="Google Shape;135;p1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7" name="Google Shape;137;p14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Interior whit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3"/>
          <p:cNvCxnSpPr/>
          <p:nvPr/>
        </p:nvCxnSpPr>
        <p:spPr>
          <a:xfrm rot="10800000">
            <a:off x="335831" y="75"/>
            <a:ext cx="0" cy="664875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" name="Google Shape;21;p3"/>
          <p:cNvCxnSpPr/>
          <p:nvPr/>
        </p:nvCxnSpPr>
        <p:spPr>
          <a:xfrm rot="10800000">
            <a:off x="335825" y="4801050"/>
            <a:ext cx="0" cy="34245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1481" y="4857750"/>
            <a:ext cx="274343" cy="1194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i="0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9600" y="4806787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304800" y="133350"/>
            <a:ext cx="86868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25" name="Google Shape;25;p3"/>
          <p:cNvSpPr txBox="1"/>
          <p:nvPr/>
        </p:nvSpPr>
        <p:spPr>
          <a:xfrm>
            <a:off x="457200" y="4857750"/>
            <a:ext cx="2514600" cy="1194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</a:pPr>
            <a:r>
              <a:rPr i="0" lang="en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rPr>
              <a:t>Copyright 20</a:t>
            </a:r>
            <a:r>
              <a:rPr lang="en" sz="800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rPr>
              <a:t>22</a:t>
            </a:r>
            <a:r>
              <a:rPr i="0" lang="en" sz="800" u="none" cap="none" strike="noStrike">
                <a:solidFill>
                  <a:srgbClr val="7F7F7F"/>
                </a:solidFill>
                <a:latin typeface="M PLUS 1p"/>
                <a:ea typeface="M PLUS 1p"/>
                <a:cs typeface="M PLUS 1p"/>
                <a:sym typeface="M PLUS 1p"/>
              </a:rPr>
              <a:t> Red Hat K.K.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304800" y="895350"/>
            <a:ext cx="8686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 PLUS 1p"/>
              <a:buChar char="•"/>
              <a:defRPr sz="2200">
                <a:latin typeface="M PLUS 1p"/>
                <a:ea typeface="M PLUS 1p"/>
                <a:cs typeface="M PLUS 1p"/>
                <a:sym typeface="M PLUS 1p"/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 PLUS 1p"/>
              <a:buChar char="−"/>
              <a:defRPr sz="1800">
                <a:latin typeface="M PLUS 1p"/>
                <a:ea typeface="M PLUS 1p"/>
                <a:cs typeface="M PLUS 1p"/>
                <a:sym typeface="M PLUS 1p"/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 PLUS 1p"/>
              <a:buChar char="•"/>
              <a:defRPr sz="1600">
                <a:latin typeface="M PLUS 1p"/>
                <a:ea typeface="M PLUS 1p"/>
                <a:cs typeface="M PLUS 1p"/>
                <a:sym typeface="M PLUS 1p"/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 PLUS 1p"/>
              <a:buChar char="−"/>
              <a:defRPr sz="1400">
                <a:latin typeface="M PLUS 1p"/>
                <a:ea typeface="M PLUS 1p"/>
                <a:cs typeface="M PLUS 1p"/>
                <a:sym typeface="M PLUS 1p"/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 PLUS 1p"/>
              <a:buChar char="•"/>
              <a:defRPr sz="1200">
                <a:latin typeface="M PLUS 1p"/>
                <a:ea typeface="M PLUS 1p"/>
                <a:cs typeface="M PLUS 1p"/>
                <a:sym typeface="M PLUS 1p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850">
                <a:latin typeface="M PLUS 1p"/>
                <a:ea typeface="M PLUS 1p"/>
                <a:cs typeface="M PLUS 1p"/>
                <a:sym typeface="M PLUS 1p"/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850">
                <a:latin typeface="M PLUS 1p"/>
                <a:ea typeface="M PLUS 1p"/>
                <a:cs typeface="M PLUS 1p"/>
                <a:sym typeface="M PLUS 1p"/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850">
                <a:latin typeface="M PLUS 1p"/>
                <a:ea typeface="M PLUS 1p"/>
                <a:cs typeface="M PLUS 1p"/>
                <a:sym typeface="M PLUS 1p"/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85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27" name="Google Shape;27;p3"/>
          <p:cNvSpPr txBox="1"/>
          <p:nvPr/>
        </p:nvSpPr>
        <p:spPr>
          <a:xfrm>
            <a:off x="1264300" y="3464675"/>
            <a:ext cx="18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Closing re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4853" y="26519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853" y="207593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4853" y="1499875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4853" y="3228044"/>
            <a:ext cx="341963" cy="3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5970354" y="1499869"/>
            <a:ext cx="2945046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Light"/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linkedin.com/company/red-hat</a:t>
            </a:r>
            <a:endParaRPr i="0" sz="1300" u="none" cap="none" strike="noStrike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5970354" y="2075906"/>
            <a:ext cx="2945046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Light"/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youtube.com/user/RedHatVideos</a:t>
            </a:r>
            <a:endParaRPr i="0" sz="1300" u="none" cap="none" strike="noStrike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5970354" y="2651944"/>
            <a:ext cx="2945046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Light"/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facebook.com/redhatinc</a:t>
            </a:r>
            <a:endParaRPr i="0" sz="1300" u="none" cap="none" strike="noStrike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5970354" y="3227981"/>
            <a:ext cx="2945046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Light"/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twitter.com/RedHat</a:t>
            </a:r>
            <a:endParaRPr i="0" sz="1300" u="none" cap="none" strike="noStrike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8" name="Google Shape;38;p4"/>
          <p:cNvCxnSpPr/>
          <p:nvPr/>
        </p:nvCxnSpPr>
        <p:spPr>
          <a:xfrm rot="10800000">
            <a:off x="335831" y="38"/>
            <a:ext cx="0" cy="1712025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" name="Google Shape;39;p4"/>
          <p:cNvCxnSpPr/>
          <p:nvPr/>
        </p:nvCxnSpPr>
        <p:spPr>
          <a:xfrm rot="10800000">
            <a:off x="335825" y="4801050"/>
            <a:ext cx="0" cy="34245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61481" y="4857750"/>
            <a:ext cx="274343" cy="1194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1469376" y="1286125"/>
            <a:ext cx="3207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700" u="none" cap="none" strike="noStrike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THANK YOU</a:t>
            </a:r>
            <a:endParaRPr b="1" sz="37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>
            <a:off x="1524000" y="2266050"/>
            <a:ext cx="30480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 PLUS 1p"/>
              <a:buNone/>
              <a:defRPr sz="14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Title illustrate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"/>
          <p:cNvCxnSpPr/>
          <p:nvPr/>
        </p:nvCxnSpPr>
        <p:spPr>
          <a:xfrm rot="10800000">
            <a:off x="335825" y="4801050"/>
            <a:ext cx="0" cy="34245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4245394" y="2978738"/>
            <a:ext cx="436520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600"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None/>
              <a:defRPr sz="135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4245394" y="1281773"/>
            <a:ext cx="4302225" cy="15880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b="1" sz="34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245393" y="3773454"/>
            <a:ext cx="3305629" cy="855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600"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 rot="5400000">
            <a:off x="-1603838" y="1603800"/>
            <a:ext cx="3861675" cy="6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0290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losing illustrate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6"/>
          <p:cNvCxnSpPr/>
          <p:nvPr/>
        </p:nvCxnSpPr>
        <p:spPr>
          <a:xfrm rot="10800000">
            <a:off x="335825" y="4801050"/>
            <a:ext cx="0" cy="34245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6"/>
          <p:cNvSpPr txBox="1"/>
          <p:nvPr>
            <p:ph type="title"/>
          </p:nvPr>
        </p:nvSpPr>
        <p:spPr>
          <a:xfrm>
            <a:off x="4245394" y="426470"/>
            <a:ext cx="4302225" cy="1446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 PLUS 1p"/>
              <a:buNone/>
              <a:defRPr sz="48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50"/>
              <a:buFont typeface="M PLUS 1p"/>
              <a:buNone/>
              <a:defRPr b="1" sz="525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1" type="subTitle"/>
          </p:nvPr>
        </p:nvSpPr>
        <p:spPr>
          <a:xfrm rot="5400000">
            <a:off x="-1603838" y="1603800"/>
            <a:ext cx="3861675" cy="65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0290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M PLUS 1p"/>
              <a:buNone/>
              <a:defRPr sz="675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2" type="subTitle"/>
          </p:nvPr>
        </p:nvSpPr>
        <p:spPr>
          <a:xfrm>
            <a:off x="4245394" y="2064300"/>
            <a:ext cx="3755606" cy="114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sz="105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56" name="Google Shape;56;p6"/>
          <p:cNvSpPr txBox="1"/>
          <p:nvPr/>
        </p:nvSpPr>
        <p:spPr>
          <a:xfrm>
            <a:off x="4427588" y="3501900"/>
            <a:ext cx="174285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Overpass Light"/>
              <a:buNone/>
            </a:pPr>
            <a:r>
              <a:rPr lang="en" sz="825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linkedin.com/company/red-hat</a:t>
            </a:r>
            <a:endParaRPr sz="825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7" name="Google Shape;57;p6"/>
          <p:cNvSpPr txBox="1"/>
          <p:nvPr/>
        </p:nvSpPr>
        <p:spPr>
          <a:xfrm>
            <a:off x="4427601" y="3880725"/>
            <a:ext cx="1855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Overpass Light"/>
              <a:buNone/>
            </a:pPr>
            <a:r>
              <a:rPr lang="en" sz="825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youtube.com/user/RedHatVideos</a:t>
            </a:r>
            <a:endParaRPr sz="825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8" name="Google Shape;58;p6"/>
          <p:cNvSpPr txBox="1"/>
          <p:nvPr/>
        </p:nvSpPr>
        <p:spPr>
          <a:xfrm>
            <a:off x="6611644" y="3501900"/>
            <a:ext cx="174285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Overpass Light"/>
              <a:buNone/>
            </a:pPr>
            <a:r>
              <a:rPr lang="en" sz="825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facebook.com/redhatinc</a:t>
            </a:r>
            <a:endParaRPr sz="825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59" name="Google Shape;59;p6"/>
          <p:cNvSpPr txBox="1"/>
          <p:nvPr/>
        </p:nvSpPr>
        <p:spPr>
          <a:xfrm>
            <a:off x="6611644" y="3880725"/>
            <a:ext cx="174285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Overpass Light"/>
              <a:buNone/>
            </a:pPr>
            <a:r>
              <a:rPr lang="en" sz="825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rPr>
              <a:t>twitter.com/RedHat</a:t>
            </a:r>
            <a:endParaRPr sz="825">
              <a:solidFill>
                <a:schemeClr val="dk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5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6439845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6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1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 rotWithShape="1">
          <a:blip r:embed="rId7">
            <a:alphaModFix/>
          </a:blip>
          <a:srcRect b="0" l="2325" r="2326" t="0"/>
          <a:stretch/>
        </p:blipFill>
        <p:spPr>
          <a:xfrm>
            <a:off x="4245401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7"/>
          <p:cNvSpPr txBox="1"/>
          <p:nvPr>
            <p:ph type="title"/>
          </p:nvPr>
        </p:nvSpPr>
        <p:spPr>
          <a:xfrm>
            <a:off x="1562906" y="1971675"/>
            <a:ext cx="7276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 PLUS 1p"/>
              <a:buNone/>
              <a:defRPr sz="2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50"/>
              <a:buFont typeface="M PLUS 1p"/>
              <a:buNone/>
              <a:defRPr sz="345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" type="subTitle"/>
          </p:nvPr>
        </p:nvSpPr>
        <p:spPr>
          <a:xfrm>
            <a:off x="1617300" y="3409950"/>
            <a:ext cx="3640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b="1" sz="18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 PLUS 1p"/>
              <a:buNone/>
              <a:defRPr sz="12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2" type="body"/>
          </p:nvPr>
        </p:nvSpPr>
        <p:spPr>
          <a:xfrm>
            <a:off x="609599" y="822546"/>
            <a:ext cx="6603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 PLUS 1p"/>
              <a:buNone/>
              <a:defRPr b="1" sz="2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−"/>
              <a:defRPr>
                <a:latin typeface="M PLUS 1p"/>
                <a:ea typeface="M PLUS 1p"/>
                <a:cs typeface="M PLUS 1p"/>
                <a:sym typeface="M PLUS 1p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•"/>
              <a:defRPr>
                <a:latin typeface="M PLUS 1p"/>
                <a:ea typeface="M PLUS 1p"/>
                <a:cs typeface="M PLUS 1p"/>
                <a:sym typeface="M PLUS 1p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−"/>
              <a:defRPr>
                <a:latin typeface="M PLUS 1p"/>
                <a:ea typeface="M PLUS 1p"/>
                <a:cs typeface="M PLUS 1p"/>
                <a:sym typeface="M PLUS 1p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 PLUS 1p"/>
              <a:buChar char="•"/>
              <a:defRPr>
                <a:latin typeface="M PLUS 1p"/>
                <a:ea typeface="M PLUS 1p"/>
                <a:cs typeface="M PLUS 1p"/>
                <a:sym typeface="M PLUS 1p"/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 PLUS 1p"/>
              <a:buNone/>
              <a:defRPr sz="1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74" name="Google Shape;74;p8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linkedin.com/company/red-hat</a:t>
            </a:r>
            <a:endParaRPr sz="1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5" name="Google Shape;75;p8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youtube.com/user/RedHatVideos</a:t>
            </a:r>
            <a:endParaRPr sz="1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6" name="Google Shape;76;p8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facebook.com/redhatinc</a:t>
            </a:r>
            <a:endParaRPr sz="1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77" name="Google Shape;77;p8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 PLUS 1p"/>
                <a:ea typeface="M PLUS 1p"/>
                <a:cs typeface="M PLUS 1p"/>
                <a:sym typeface="M PLUS 1p"/>
              </a:rPr>
              <a:t>twitter.com/RedHat</a:t>
            </a:r>
            <a:endParaRPr sz="1000">
              <a:solidFill>
                <a:schemeClr val="l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78" name="Google Shape;78;p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" name="Google Shape;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003" y="2537688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2003" y="2018782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2003" y="1499876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92003" y="3056594"/>
            <a:ext cx="341963" cy="341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/>
          <p:nvPr>
            <p:ph idx="12" type="sldNum"/>
          </p:nvPr>
        </p:nvSpPr>
        <p:spPr>
          <a:xfrm>
            <a:off x="61481" y="4857750"/>
            <a:ext cx="2742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 1">
  <p:cSld name="Title illustrated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4245394" y="2826338"/>
            <a:ext cx="4365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4245394" y="1107673"/>
            <a:ext cx="4302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M PLUS 1p"/>
              <a:buNone/>
              <a:defRPr sz="34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2" type="sldNum"/>
          </p:nvPr>
        </p:nvSpPr>
        <p:spPr>
          <a:xfrm>
            <a:off x="61481" y="4857750"/>
            <a:ext cx="2742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Divider whi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0"/>
          <p:cNvCxnSpPr/>
          <p:nvPr/>
        </p:nvCxnSpPr>
        <p:spPr>
          <a:xfrm rot="10800000">
            <a:off x="335831" y="151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0"/>
          <p:cNvSpPr txBox="1"/>
          <p:nvPr>
            <p:ph idx="1" type="subTitle"/>
          </p:nvPr>
        </p:nvSpPr>
        <p:spPr>
          <a:xfrm>
            <a:off x="6938602" y="1307800"/>
            <a:ext cx="1873500" cy="2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Font typeface="M PLUS 1p"/>
              <a:buNone/>
              <a:defRPr i="0"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sz="1100">
                <a:solidFill>
                  <a:srgbClr val="EBEBEB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pic>
        <p:nvPicPr>
          <p:cNvPr id="96" name="Google Shape;9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3459" y="4734379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686369" y="1129373"/>
            <a:ext cx="43023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M PLUS 1p"/>
              <a:buNone/>
              <a:defRPr sz="34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 PLUS 1p"/>
              <a:buNone/>
              <a:defRPr b="1" sz="3500">
                <a:solidFill>
                  <a:srgbClr val="EE0000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2" type="subTitle"/>
          </p:nvPr>
        </p:nvSpPr>
        <p:spPr>
          <a:xfrm>
            <a:off x="686369" y="2826338"/>
            <a:ext cx="4365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1pPr>
            <a:lvl2pPr lvl="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2pPr>
            <a:lvl3pPr lvl="2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3pPr>
            <a:lvl4pPr lvl="3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4pPr>
            <a:lvl5pPr lvl="4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5pPr>
            <a:lvl6pPr lvl="5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6pPr>
            <a:lvl7pPr lvl="6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7pPr>
            <a:lvl8pPr lvl="7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8pPr>
            <a:lvl9pPr lvl="8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900"/>
              <a:buFont typeface="M PLUS 1p"/>
              <a:buNone/>
              <a:defRPr sz="900"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2" type="sldNum"/>
          </p:nvPr>
        </p:nvSpPr>
        <p:spPr>
          <a:xfrm>
            <a:off x="61481" y="4857750"/>
            <a:ext cx="2742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Overpass SemiBold"/>
              <a:buNone/>
              <a:defRPr b="0" i="0" sz="800" u="none" cap="none" strike="noStrike">
                <a:solidFill>
                  <a:srgbClr val="7F7F7F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04800" y="133350"/>
            <a:ext cx="86868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 PLUS 1p"/>
              <a:buNone/>
              <a:defRPr b="1" i="0" sz="22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None/>
              <a:defRPr i="0" sz="850" u="none" cap="none" strike="noStrike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971550"/>
            <a:ext cx="8686800" cy="36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 PLUS 1p"/>
              <a:buChar char="•"/>
              <a:defRPr i="0" sz="24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 PLUS 1p"/>
              <a:buChar char="−"/>
              <a:defRPr i="0" sz="20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 PLUS 1p"/>
              <a:buChar char="•"/>
              <a:defRPr i="0" sz="18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 PLUS 1p"/>
              <a:buChar char="−"/>
              <a:defRPr i="0" sz="16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 PLUS 1p"/>
              <a:buChar char="•"/>
              <a:defRPr i="0" sz="140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i="0" sz="105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i="0" sz="105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i="0" sz="105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 PLUS 1p"/>
              <a:buNone/>
              <a:defRPr i="0" sz="1050" u="none" cap="none" strike="noStrike">
                <a:solidFill>
                  <a:srgbClr val="000000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1164781" y="995625"/>
            <a:ext cx="7276200" cy="12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OpenShift Sharks</a:t>
            </a:r>
            <a:endParaRPr sz="36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625" y="2613500"/>
            <a:ext cx="2004176" cy="214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662" y="3114600"/>
            <a:ext cx="596109" cy="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1198731" y="1447650"/>
            <a:ext cx="7276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 PLUS 1p"/>
                <a:ea typeface="M PLUS 1p"/>
                <a:cs typeface="M PLUS 1p"/>
                <a:sym typeface="M PLUS 1p"/>
              </a:rPr>
              <a:t>Welcome</a:t>
            </a:r>
            <a:endParaRPr sz="1900">
              <a:solidFill>
                <a:srgbClr val="FFFFFF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>
            <p:ph type="title"/>
          </p:nvPr>
        </p:nvSpPr>
        <p:spPr>
          <a:xfrm>
            <a:off x="389813" y="1595613"/>
            <a:ext cx="8364300" cy="71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“When Network and DevOps engineers work together there is no problem we can’t solve”</a:t>
            </a:r>
            <a:endParaRPr sz="2100"/>
          </a:p>
        </p:txBody>
      </p:sp>
      <p:sp>
        <p:nvSpPr>
          <p:cNvPr id="152" name="Google Shape;152;p16"/>
          <p:cNvSpPr txBox="1"/>
          <p:nvPr>
            <p:ph idx="3" type="subTitle"/>
          </p:nvPr>
        </p:nvSpPr>
        <p:spPr>
          <a:xfrm>
            <a:off x="3131513" y="4093181"/>
            <a:ext cx="1440600" cy="54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latin typeface="Red Hat Text Medium"/>
                <a:ea typeface="Red Hat Text Medium"/>
                <a:cs typeface="Red Hat Text Medium"/>
                <a:sym typeface="Red Hat Text Medium"/>
              </a:rPr>
              <a:t>Oren Oichman</a:t>
            </a: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Architect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</a:t>
            </a:r>
            <a:endParaRPr/>
          </a:p>
        </p:txBody>
      </p:sp>
      <p:cxnSp>
        <p:nvCxnSpPr>
          <p:cNvPr id="153" name="Google Shape;153;p16"/>
          <p:cNvCxnSpPr/>
          <p:nvPr/>
        </p:nvCxnSpPr>
        <p:spPr>
          <a:xfrm>
            <a:off x="3149010" y="4052836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20688" r="20688" t="0"/>
          <a:stretch/>
        </p:blipFill>
        <p:spPr>
          <a:xfrm>
            <a:off x="90384" y="3588710"/>
            <a:ext cx="245456" cy="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31" y="2513906"/>
            <a:ext cx="2753290" cy="212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>
            <p:ph type="title"/>
          </p:nvPr>
        </p:nvSpPr>
        <p:spPr>
          <a:xfrm>
            <a:off x="663788" y="596663"/>
            <a:ext cx="7816500" cy="414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E0000"/>
                </a:solidFill>
              </a:rPr>
              <a:t>oc whoami</a:t>
            </a:r>
            <a:endParaRPr sz="900">
              <a:solidFill>
                <a:srgbClr val="EE0000"/>
              </a:solidFill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450" y="2513906"/>
            <a:ext cx="2753289" cy="211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>
            <p:ph idx="3" type="subTitle"/>
          </p:nvPr>
        </p:nvSpPr>
        <p:spPr>
          <a:xfrm>
            <a:off x="7519313" y="4133531"/>
            <a:ext cx="1440600" cy="54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latin typeface="Red Hat Text Medium"/>
                <a:ea typeface="Red Hat Text Medium"/>
                <a:cs typeface="Red Hat Text Medium"/>
                <a:sym typeface="Red Hat Text Medium"/>
              </a:rPr>
              <a:t>Ariel Davidov</a:t>
            </a:r>
            <a:endParaRPr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Engineer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 Hapoalim</a:t>
            </a:r>
            <a:endParaRPr/>
          </a:p>
        </p:txBody>
      </p:sp>
      <p:cxnSp>
        <p:nvCxnSpPr>
          <p:cNvPr id="159" name="Google Shape;159;p16"/>
          <p:cNvCxnSpPr/>
          <p:nvPr/>
        </p:nvCxnSpPr>
        <p:spPr>
          <a:xfrm>
            <a:off x="7519316" y="4093186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idx="2" type="body"/>
          </p:nvPr>
        </p:nvSpPr>
        <p:spPr>
          <a:xfrm>
            <a:off x="3114350" y="1718375"/>
            <a:ext cx="53658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/>
              <a:t>Baseline !!!</a:t>
            </a:r>
            <a:endParaRPr b="1"/>
          </a:p>
          <a:p>
            <a:pPr indent="-279400" lvl="0" marL="25400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" sz="1800">
                <a:solidFill>
                  <a:schemeClr val="dk1"/>
                </a:solidFill>
              </a:rPr>
              <a:t>There are </a:t>
            </a:r>
            <a:r>
              <a:rPr b="1" lang="en" sz="1800">
                <a:solidFill>
                  <a:srgbClr val="FF0000"/>
                </a:solidFill>
              </a:rPr>
              <a:t>NO</a:t>
            </a:r>
            <a:r>
              <a:rPr b="1" lang="en" sz="1800">
                <a:solidFill>
                  <a:schemeClr val="dk1"/>
                </a:solidFill>
              </a:rPr>
              <a:t> stupid questions !</a:t>
            </a:r>
            <a:endParaRPr b="1" sz="1800">
              <a:solidFill>
                <a:schemeClr val="dk1"/>
              </a:solidFill>
            </a:endParaRPr>
          </a:p>
          <a:p>
            <a:pPr indent="-279400" lvl="0" marL="254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" sz="1800">
                <a:solidFill>
                  <a:schemeClr val="dk1"/>
                </a:solidFill>
              </a:rPr>
              <a:t>Benefit the most from the workshop</a:t>
            </a:r>
            <a:endParaRPr b="1" sz="1800">
              <a:solidFill>
                <a:schemeClr val="dk1"/>
              </a:solidFill>
            </a:endParaRPr>
          </a:p>
          <a:p>
            <a:pPr indent="-247650" lvl="0" marL="254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" sz="1800">
                <a:solidFill>
                  <a:schemeClr val="dk1"/>
                </a:solidFill>
              </a:rPr>
              <a:t>Personal Use cases that are more relevant to you</a:t>
            </a:r>
            <a:endParaRPr b="1" sz="1800">
              <a:solidFill>
                <a:schemeClr val="dk1"/>
              </a:solidFill>
            </a:endParaRPr>
          </a:p>
          <a:p>
            <a:pPr indent="0" lvl="0" marL="254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65" name="Google Shape;165;p17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section marker or title</a:t>
            </a:r>
            <a:endParaRPr/>
          </a:p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7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workshop </a:t>
            </a:r>
            <a:r>
              <a:rPr lang="en"/>
              <a:t>foundation</a:t>
            </a:r>
            <a:r>
              <a:rPr lang="en"/>
              <a:t> </a:t>
            </a:r>
            <a:endParaRPr/>
          </a:p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rules !!!</a:t>
            </a:r>
            <a:endParaRPr sz="210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75" y="1913551"/>
            <a:ext cx="2421299" cy="210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>
            <p:ph idx="4" type="subTitle"/>
          </p:nvPr>
        </p:nvSpPr>
        <p:spPr>
          <a:xfrm>
            <a:off x="703363" y="457771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500">
                <a:solidFill>
                  <a:schemeClr val="dk1"/>
                </a:solidFill>
              </a:rPr>
              <a:t>OpenShift Sharks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 sz="2800">
                <a:solidFill>
                  <a:srgbClr val="FF0000"/>
                </a:solidFill>
              </a:rPr>
              <a:t>Why are we here ?</a:t>
            </a:r>
            <a:endParaRPr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 txBox="1"/>
          <p:nvPr>
            <p:ph idx="2" type="subTitle"/>
          </p:nvPr>
        </p:nvSpPr>
        <p:spPr>
          <a:xfrm>
            <a:off x="3011600" y="1599650"/>
            <a:ext cx="5374800" cy="283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OpenShift</a:t>
            </a:r>
            <a:br>
              <a:rPr lang="en" sz="1400"/>
            </a:br>
            <a:r>
              <a:rPr lang="en" sz="1400">
                <a:solidFill>
                  <a:schemeClr val="dk1"/>
                </a:solidFill>
              </a:rPr>
              <a:t>Get a deeper understanding on Openshift Networking 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IP world</a:t>
            </a:r>
            <a:br>
              <a:rPr lang="en" sz="1400"/>
            </a:br>
            <a:r>
              <a:rPr lang="en" sz="1400">
                <a:solidFill>
                  <a:schemeClr val="dk1"/>
                </a:solidFill>
              </a:rPr>
              <a:t>understanding cluster networking internally and externally 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Wireshark</a:t>
            </a:r>
            <a:br>
              <a:rPr lang="en" sz="1400"/>
            </a:br>
            <a:r>
              <a:rPr lang="en" sz="1400">
                <a:solidFill>
                  <a:schemeClr val="dk1"/>
                </a:solidFill>
              </a:rPr>
              <a:t>Look at the network flow from the packet P.O.V with wireshark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18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section marker or title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900" y="1830100"/>
            <a:ext cx="1831400" cy="18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009650" y="729275"/>
            <a:ext cx="6515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800">
                <a:solidFill>
                  <a:srgbClr val="FF0000"/>
                </a:solidFill>
              </a:rPr>
              <a:t>Gaining Experience In ...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1731400" y="1703975"/>
            <a:ext cx="52776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OpenShift networking</a:t>
            </a:r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1775900" y="2469900"/>
            <a:ext cx="6515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Architect complex solution with available OpenShift features</a:t>
            </a:r>
            <a:endParaRPr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1783875" y="3593375"/>
            <a:ext cx="6515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Basic understanding on Wireshark</a:t>
            </a:r>
            <a:endParaRPr/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83" y="1548976"/>
            <a:ext cx="647025" cy="6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83" y="2310976"/>
            <a:ext cx="647025" cy="6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83" y="3453976"/>
            <a:ext cx="647025" cy="6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800" y="1771775"/>
            <a:ext cx="2350084" cy="244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 txBox="1"/>
          <p:nvPr>
            <p:ph idx="2" type="subTitle"/>
          </p:nvPr>
        </p:nvSpPr>
        <p:spPr>
          <a:xfrm>
            <a:off x="703363" y="457771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OpenShift Sharks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title"/>
          </p:nvPr>
        </p:nvSpPr>
        <p:spPr>
          <a:xfrm>
            <a:off x="1009650" y="729275"/>
            <a:ext cx="6515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2800">
                <a:solidFill>
                  <a:srgbClr val="FF0000"/>
                </a:solidFill>
              </a:rPr>
              <a:t>Plans for today ...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1731400" y="1475375"/>
            <a:ext cx="6156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Going over OpenShift SDN</a:t>
            </a:r>
            <a:endParaRPr/>
          </a:p>
        </p:txBody>
      </p:sp>
      <p:sp>
        <p:nvSpPr>
          <p:cNvPr id="199" name="Google Shape;199;p20"/>
          <p:cNvSpPr txBox="1"/>
          <p:nvPr>
            <p:ph type="title"/>
          </p:nvPr>
        </p:nvSpPr>
        <p:spPr>
          <a:xfrm>
            <a:off x="1775900" y="2469900"/>
            <a:ext cx="6515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Advanced OpenShift Networking</a:t>
            </a:r>
            <a:endParaRPr/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83" y="1320376"/>
            <a:ext cx="647025" cy="6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83" y="2310976"/>
            <a:ext cx="647025" cy="6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>
            <p:ph type="title"/>
          </p:nvPr>
        </p:nvSpPr>
        <p:spPr>
          <a:xfrm>
            <a:off x="1775900" y="3384300"/>
            <a:ext cx="6515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Debugging Network Problems with 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Wireshark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183" y="3253851"/>
            <a:ext cx="647025" cy="6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875" y="1883375"/>
            <a:ext cx="1567950" cy="19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>
            <p:ph idx="2" type="subTitle"/>
          </p:nvPr>
        </p:nvSpPr>
        <p:spPr>
          <a:xfrm>
            <a:off x="703363" y="4577713"/>
            <a:ext cx="688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OpenShift Sharks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Red Hat a trusted adviser to the Fortune 500. </a:t>
            </a:r>
            <a:endParaRPr/>
          </a:p>
        </p:txBody>
      </p:sp>
      <p:sp>
        <p:nvSpPr>
          <p:cNvPr id="211" name="Google Shape;211;p21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Fun !!!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widescreen template">
  <a:themeElements>
    <a:clrScheme name="ユーザー定義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A30000"/>
      </a:accent2>
      <a:accent3>
        <a:srgbClr val="820000"/>
      </a:accent3>
      <a:accent4>
        <a:srgbClr val="004153"/>
      </a:accent4>
      <a:accent5>
        <a:srgbClr val="A3DBE8"/>
      </a:accent5>
      <a:accent6>
        <a:srgbClr val="4C4C4C"/>
      </a:accent6>
      <a:hlink>
        <a:srgbClr val="BFDDE3"/>
      </a:hlink>
      <a:folHlink>
        <a:srgbClr val="C7CB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